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7" r:id="rId14"/>
    <p:sldId id="278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48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A6328CE-CABF-4E37-9F05-C32430ACD532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28CE-CABF-4E37-9F05-C32430ACD532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A6328CE-CABF-4E37-9F05-C32430ACD532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28CE-CABF-4E37-9F05-C32430ACD532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28CE-CABF-4E37-9F05-C32430ACD532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A6328CE-CABF-4E37-9F05-C32430ACD532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A6328CE-CABF-4E37-9F05-C32430ACD532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28CE-CABF-4E37-9F05-C32430ACD532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28CE-CABF-4E37-9F05-C32430ACD532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28CE-CABF-4E37-9F05-C32430ACD532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A6328CE-CABF-4E37-9F05-C32430ACD532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6328CE-CABF-4E37-9F05-C32430ACD532}" type="datetimeFigureOut">
              <a:rPr lang="en-US" smtClean="0"/>
              <a:t>8/5/2014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1"/>
            <a:ext cx="7772400" cy="238125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Its Our Party We Can Do What We Want:</a:t>
            </a:r>
            <a:br>
              <a:rPr lang="en-US" dirty="0" smtClean="0"/>
            </a:br>
            <a:r>
              <a:rPr lang="en-US" dirty="0" smtClean="0"/>
              <a:t>Topicality and Procedurals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Tuesday, August 5th</a:t>
            </a:r>
          </a:p>
          <a:p>
            <a:r>
              <a:rPr lang="en-US" dirty="0" smtClean="0"/>
              <a:t>Baxter and Steve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50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0371"/>
            <a:ext cx="2353945" cy="33528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304800"/>
            <a:ext cx="2457450" cy="3276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28601"/>
            <a:ext cx="2638544" cy="3352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505200"/>
            <a:ext cx="2638544" cy="3352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667" y="3505200"/>
            <a:ext cx="2464843" cy="3352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4" y="3472543"/>
            <a:ext cx="2607553" cy="36766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634" y="3581400"/>
            <a:ext cx="3894366" cy="292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74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…exploration…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“ocean exploration” is discovery through observation and recording</a:t>
            </a:r>
          </a:p>
          <a:p>
            <a:r>
              <a:rPr lang="en-US" dirty="0" smtClean="0"/>
              <a:t>Has to be where no one has gone before</a:t>
            </a:r>
          </a:p>
          <a:p>
            <a:r>
              <a:rPr lang="en-US" dirty="0" smtClean="0"/>
              <a:t>Includes data or not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733800"/>
            <a:ext cx="58293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6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…and/or…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Means and/or</a:t>
            </a:r>
          </a:p>
          <a:p>
            <a:r>
              <a:rPr lang="en-US" dirty="0" smtClean="0"/>
              <a:t>Unless it means or…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743200"/>
            <a:ext cx="56197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8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…development…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Makes use of oceans as a resource</a:t>
            </a:r>
          </a:p>
          <a:p>
            <a:r>
              <a:rPr lang="en-US" dirty="0" smtClean="0"/>
              <a:t>Are regulations development?</a:t>
            </a:r>
          </a:p>
          <a:p>
            <a:r>
              <a:rPr lang="en-US" dirty="0" smtClean="0"/>
              <a:t>Is commercial in nature</a:t>
            </a:r>
          </a:p>
          <a:p>
            <a:r>
              <a:rPr lang="en-US" dirty="0" smtClean="0"/>
              <a:t>Non-sustainable?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657600"/>
            <a:ext cx="3124200" cy="237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55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…of the Earth’s oceans.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SOUTHERN Ocean!?!</a:t>
            </a:r>
          </a:p>
          <a:p>
            <a:r>
              <a:rPr lang="en-US" dirty="0" smtClean="0"/>
              <a:t>Excludes the sea</a:t>
            </a:r>
          </a:p>
          <a:p>
            <a:r>
              <a:rPr lang="en-US" dirty="0" smtClean="0"/>
              <a:t>Excludes the coastal areas</a:t>
            </a:r>
          </a:p>
          <a:p>
            <a:r>
              <a:rPr lang="en-US" dirty="0" smtClean="0"/>
              <a:t>Excludes above the surface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3883629"/>
            <a:ext cx="47625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01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Debating T Well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Like almost all theory, revolves around two impacts</a:t>
            </a:r>
          </a:p>
          <a:p>
            <a:pPr lvl="1"/>
            <a:r>
              <a:rPr lang="en-US" dirty="0" smtClean="0"/>
              <a:t>Fairness</a:t>
            </a:r>
          </a:p>
          <a:p>
            <a:pPr lvl="1"/>
            <a:r>
              <a:rPr lang="en-US" dirty="0" smtClean="0"/>
              <a:t>Education</a:t>
            </a:r>
          </a:p>
          <a:p>
            <a:r>
              <a:rPr lang="en-US" dirty="0" smtClean="0"/>
              <a:t>You need to focus on three issues</a:t>
            </a:r>
          </a:p>
          <a:p>
            <a:pPr lvl="1"/>
            <a:r>
              <a:rPr lang="en-US" dirty="0" err="1" smtClean="0"/>
              <a:t>Caselists</a:t>
            </a:r>
            <a:r>
              <a:rPr lang="en-US" dirty="0" smtClean="0"/>
              <a:t> (content and size)</a:t>
            </a:r>
          </a:p>
          <a:p>
            <a:pPr lvl="1"/>
            <a:r>
              <a:rPr lang="en-US" dirty="0" smtClean="0"/>
              <a:t>Division of ground</a:t>
            </a:r>
          </a:p>
          <a:p>
            <a:pPr lvl="1"/>
            <a:r>
              <a:rPr lang="en-US" dirty="0" smtClean="0"/>
              <a:t>Types of literature</a:t>
            </a:r>
          </a:p>
          <a:p>
            <a:r>
              <a:rPr lang="en-US" dirty="0" smtClean="0"/>
              <a:t>Good T debating requires an appropriate mix of both offense and defense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02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 Topicality Procedurals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295400"/>
            <a:ext cx="3486912" cy="4560626"/>
          </a:xfrm>
        </p:spPr>
      </p:pic>
    </p:spTree>
    <p:extLst>
      <p:ext uri="{BB962C8B-B14F-4D97-AF65-F5344CB8AC3E}">
        <p14:creationId xmlns:p14="http://schemas.microsoft.com/office/powerpoint/2010/main" val="248482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the Same As T!!!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Plan vagueness</a:t>
            </a:r>
          </a:p>
          <a:p>
            <a:r>
              <a:rPr lang="en-US" dirty="0" smtClean="0"/>
              <a:t>Solvency advocate (lack thereof)</a:t>
            </a:r>
          </a:p>
          <a:p>
            <a:r>
              <a:rPr lang="en-US" dirty="0" smtClean="0"/>
              <a:t>Specification</a:t>
            </a:r>
          </a:p>
          <a:p>
            <a:pPr lvl="1"/>
            <a:r>
              <a:rPr lang="en-US" dirty="0" smtClean="0"/>
              <a:t>Agent</a:t>
            </a:r>
          </a:p>
          <a:p>
            <a:pPr lvl="1"/>
            <a:r>
              <a:rPr lang="en-US" dirty="0" smtClean="0"/>
              <a:t>Enforcement</a:t>
            </a:r>
          </a:p>
          <a:p>
            <a:pPr lvl="1"/>
            <a:r>
              <a:rPr lang="en-US" dirty="0" smtClean="0"/>
              <a:t>Funding</a:t>
            </a:r>
          </a:p>
        </p:txBody>
      </p:sp>
    </p:spTree>
    <p:extLst>
      <p:ext uri="{BB962C8B-B14F-4D97-AF65-F5344CB8AC3E}">
        <p14:creationId xmlns:p14="http://schemas.microsoft.com/office/powerpoint/2010/main" val="254362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838200"/>
            <a:ext cx="8457755" cy="4596606"/>
          </a:xfrm>
        </p:spPr>
      </p:pic>
    </p:spTree>
    <p:extLst>
      <p:ext uri="{BB962C8B-B14F-4D97-AF65-F5344CB8AC3E}">
        <p14:creationId xmlns:p14="http://schemas.microsoft.com/office/powerpoint/2010/main" val="87136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411480">
              <a:buFont typeface="Wingdings"/>
              <a:buChar char=""/>
              <a:defRPr/>
            </a:pPr>
            <a:r>
              <a:rPr lang="en-US" dirty="0"/>
              <a:t>What is this about? The controversy behind almost all framework debates is which types o f impacts “count” when the judge renders a decision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dirty="0"/>
              <a:t>A secondary question the involves what mechanisms the debaters can use to access those impacts</a:t>
            </a:r>
          </a:p>
          <a:p>
            <a:pPr marL="411480">
              <a:buFont typeface="Wingdings"/>
              <a:buChar char=""/>
              <a:defRPr/>
            </a:pPr>
            <a:r>
              <a:rPr lang="en-US" dirty="0"/>
              <a:t>Useful analogs include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dirty="0"/>
              <a:t>Legal  rules of evidence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dirty="0"/>
              <a:t>Criteria debates from old school CEDA or LD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dirty="0"/>
              <a:t>Methodological disputes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057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Basic Framework of Theoretical Arguments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AutoNum type="alphaUcPeriod"/>
            </a:pPr>
            <a:r>
              <a:rPr lang="en-US" dirty="0" smtClean="0"/>
              <a:t>Interpretation</a:t>
            </a:r>
          </a:p>
          <a:p>
            <a:pPr marL="514350" indent="-514350">
              <a:buAutoNum type="alphaUcPeriod"/>
            </a:pPr>
            <a:r>
              <a:rPr lang="en-US" dirty="0" smtClean="0"/>
              <a:t>Violation</a:t>
            </a:r>
          </a:p>
          <a:p>
            <a:pPr marL="514350" indent="-514350">
              <a:buAutoNum type="alphaUcPeriod"/>
            </a:pPr>
            <a:r>
              <a:rPr lang="en-US" dirty="0" smtClean="0"/>
              <a:t>Standards</a:t>
            </a:r>
          </a:p>
          <a:p>
            <a:pPr marL="514350" indent="-514350">
              <a:buAutoNum type="alphaUcPeriod"/>
            </a:pPr>
            <a:r>
              <a:rPr lang="en-US" dirty="0" smtClean="0"/>
              <a:t>Voting Issues</a:t>
            </a:r>
          </a:p>
          <a:p>
            <a:pPr marL="514350" indent="-514350">
              <a:buAutoNum type="alphaUcPeriod"/>
            </a:pPr>
            <a:endParaRPr lang="en-US" dirty="0"/>
          </a:p>
          <a:p>
            <a:pPr marL="514350" indent="-514350">
              <a:buAutoNum type="alphaUcPeriod"/>
            </a:pPr>
            <a:endParaRPr lang="en-US" dirty="0" smtClean="0"/>
          </a:p>
          <a:p>
            <a:pPr marL="514350" indent="-514350">
              <a:buAutoNum type="alphaUcPeriod"/>
            </a:pPr>
            <a:endParaRPr lang="en-US" dirty="0"/>
          </a:p>
          <a:p>
            <a:pPr marL="514350" indent="-514350">
              <a:buAutoNum type="alphaUcPeriod"/>
            </a:pPr>
            <a:endParaRPr lang="en-US" dirty="0" smtClean="0"/>
          </a:p>
          <a:p>
            <a:pPr marL="514350" indent="-514350">
              <a:buAutoNum type="alphaUcPeriod"/>
            </a:pPr>
            <a:endParaRPr lang="en-US" dirty="0"/>
          </a:p>
          <a:p>
            <a:pPr marL="514350" indent="-514350">
              <a:buAutoNum type="alphaUcPeriod"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590800"/>
            <a:ext cx="304800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32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411480">
              <a:buFont typeface="Wingdings"/>
              <a:buChar char=""/>
              <a:defRPr/>
            </a:pPr>
            <a:r>
              <a:rPr lang="en-US" dirty="0"/>
              <a:t>What impacts are we competing for?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dirty="0"/>
              <a:t>Education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dirty="0"/>
              <a:t>Fairness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dirty="0"/>
              <a:t>“Good political agents”</a:t>
            </a:r>
          </a:p>
          <a:p>
            <a:pPr marL="411480">
              <a:buFont typeface="Wingdings"/>
              <a:buChar char=""/>
              <a:defRPr/>
            </a:pPr>
            <a:r>
              <a:rPr lang="en-US" dirty="0"/>
              <a:t>What are the approaches negatives take to defending framework against non-traditional </a:t>
            </a:r>
            <a:r>
              <a:rPr lang="en-US" dirty="0" err="1"/>
              <a:t>affs</a:t>
            </a:r>
            <a:r>
              <a:rPr lang="en-US" dirty="0"/>
              <a:t>?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dirty="0"/>
              <a:t>“T”: you are not what the resolution says, debate like a T violation (caveman)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dirty="0"/>
              <a:t>Traditional framework: policymaking is good, you’re not it (old school)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dirty="0" err="1"/>
              <a:t>Cooptive</a:t>
            </a:r>
            <a:r>
              <a:rPr lang="en-US" dirty="0"/>
              <a:t> frameworks: fair play,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0353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Judges and framework debates</a:t>
            </a:r>
          </a:p>
          <a:p>
            <a:pPr lvl="1"/>
            <a:r>
              <a:rPr lang="en-US" dirty="0" smtClean="0"/>
              <a:t>Be aware of the judge’s identity and social location/status</a:t>
            </a:r>
          </a:p>
          <a:p>
            <a:pPr lvl="1"/>
            <a:r>
              <a:rPr lang="en-US" dirty="0" smtClean="0"/>
              <a:t>Ideologues	</a:t>
            </a:r>
          </a:p>
          <a:p>
            <a:pPr lvl="2"/>
            <a:r>
              <a:rPr lang="en-US" dirty="0" smtClean="0"/>
              <a:t>K all the way</a:t>
            </a:r>
          </a:p>
          <a:p>
            <a:pPr lvl="2"/>
            <a:r>
              <a:rPr lang="en-US" dirty="0" smtClean="0"/>
              <a:t>K no way</a:t>
            </a:r>
          </a:p>
          <a:p>
            <a:pPr lvl="1"/>
            <a:r>
              <a:rPr lang="en-US" dirty="0" smtClean="0"/>
              <a:t>Centrists (largely incoherent)—both sides get to weigh their impacts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9343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 (4)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Meaning of words is arbitrary/predictability is a praxis, not a truth</a:t>
            </a:r>
          </a:p>
          <a:p>
            <a:r>
              <a:rPr lang="en-US" dirty="0" smtClean="0"/>
              <a:t>Counter-definitions of worlds that allow an individualized focus</a:t>
            </a:r>
          </a:p>
          <a:p>
            <a:pPr lvl="1"/>
            <a:r>
              <a:rPr lang="en-US" dirty="0" smtClean="0"/>
              <a:t>USFG is the people</a:t>
            </a:r>
          </a:p>
          <a:p>
            <a:pPr lvl="1"/>
            <a:r>
              <a:rPr lang="en-US" dirty="0" smtClean="0"/>
              <a:t>Resolved refers to us, not the USFG</a:t>
            </a:r>
          </a:p>
          <a:p>
            <a:r>
              <a:rPr lang="en-US" dirty="0" smtClean="0"/>
              <a:t>Debates do not leave the room</a:t>
            </a:r>
          </a:p>
          <a:p>
            <a:r>
              <a:rPr lang="en-US" dirty="0" smtClean="0"/>
              <a:t>Policymakers do evil things, policymaking logic does evil things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7912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 (5)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411480">
              <a:buFont typeface="Wingdings"/>
              <a:buChar char=""/>
              <a:defRPr/>
            </a:pPr>
            <a:r>
              <a:rPr lang="en-US" dirty="0"/>
              <a:t>Epistemological </a:t>
            </a:r>
            <a:r>
              <a:rPr lang="en-US" dirty="0" err="1"/>
              <a:t>kritiks</a:t>
            </a:r>
            <a:r>
              <a:rPr lang="en-US" dirty="0"/>
              <a:t> (knowledge from policy land is bad/tainted)</a:t>
            </a:r>
          </a:p>
          <a:p>
            <a:pPr marL="411480">
              <a:buFont typeface="Wingdings"/>
              <a:buChar char=""/>
              <a:defRPr/>
            </a:pPr>
            <a:r>
              <a:rPr lang="en-US" dirty="0"/>
              <a:t>Politically-centered </a:t>
            </a:r>
            <a:r>
              <a:rPr lang="en-US" dirty="0" err="1"/>
              <a:t>kritiks</a:t>
            </a:r>
            <a:endParaRPr lang="en-US" dirty="0"/>
          </a:p>
          <a:p>
            <a:pPr marL="740664" lvl="1">
              <a:buFont typeface="Wingdings"/>
              <a:buChar char=""/>
              <a:defRPr/>
            </a:pPr>
            <a:r>
              <a:rPr lang="en-US" dirty="0" err="1"/>
              <a:t>Friere</a:t>
            </a:r>
            <a:endParaRPr lang="en-US" dirty="0"/>
          </a:p>
          <a:p>
            <a:pPr marL="740664" lvl="1">
              <a:buFont typeface="Wingdings"/>
              <a:buChar char=""/>
              <a:defRPr/>
            </a:pPr>
            <a:r>
              <a:rPr lang="en-US" dirty="0"/>
              <a:t>Identity politics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dirty="0" err="1"/>
              <a:t>Schlag</a:t>
            </a:r>
            <a:endParaRPr lang="en-US" dirty="0"/>
          </a:p>
          <a:p>
            <a:pPr marL="411480">
              <a:buFont typeface="Wingdings"/>
              <a:buChar char=""/>
              <a:defRPr/>
            </a:pPr>
            <a:r>
              <a:rPr lang="en-US" dirty="0"/>
              <a:t>Ethics </a:t>
            </a:r>
            <a:r>
              <a:rPr lang="en-US" dirty="0" err="1"/>
              <a:t>kritiks</a:t>
            </a:r>
            <a:endParaRPr lang="en-US" dirty="0"/>
          </a:p>
          <a:p>
            <a:pPr marL="411480">
              <a:buFont typeface="Wingdings"/>
              <a:buChar char=""/>
              <a:defRPr/>
            </a:pPr>
            <a:r>
              <a:rPr lang="en-US" dirty="0"/>
              <a:t>Language </a:t>
            </a:r>
            <a:r>
              <a:rPr lang="en-US" dirty="0" err="1"/>
              <a:t>kritiks</a:t>
            </a:r>
            <a:r>
              <a:rPr lang="en-US" dirty="0"/>
              <a:t>/dirty words</a:t>
            </a:r>
          </a:p>
          <a:p>
            <a:pPr marL="411480">
              <a:buFont typeface="Wingdings"/>
              <a:buChar char=""/>
              <a:defRPr/>
            </a:pPr>
            <a:r>
              <a:rPr lang="en-US" dirty="0"/>
              <a:t>General “case outweighs”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182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Topicality Proper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The United States federal government should substantially increase </a:t>
            </a:r>
            <a:r>
              <a:rPr lang="en-US" dirty="0" smtClean="0"/>
              <a:t>its non-military exploration and/or development of the Earth’s oceans.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048000"/>
            <a:ext cx="4876800" cy="344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1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Resolved: The United States Federal Government Should…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198" y="1600200"/>
            <a:ext cx="6730554" cy="4495800"/>
          </a:xfrm>
        </p:spPr>
      </p:pic>
    </p:spTree>
    <p:extLst>
      <p:ext uri="{BB962C8B-B14F-4D97-AF65-F5344CB8AC3E}">
        <p14:creationId xmlns:p14="http://schemas.microsoft.com/office/powerpoint/2010/main" val="340775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…substantially…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Arbitrary Values</a:t>
            </a:r>
          </a:p>
          <a:p>
            <a:r>
              <a:rPr lang="en-US" dirty="0" smtClean="0"/>
              <a:t>“Substantial/substantially” means</a:t>
            </a:r>
          </a:p>
          <a:p>
            <a:pPr lvl="1"/>
            <a:r>
              <a:rPr lang="en-US" dirty="0" smtClean="0"/>
              <a:t>Essentially</a:t>
            </a:r>
          </a:p>
          <a:p>
            <a:pPr lvl="1"/>
            <a:r>
              <a:rPr lang="en-US" dirty="0" smtClean="0"/>
              <a:t>Important</a:t>
            </a:r>
          </a:p>
          <a:p>
            <a:pPr lvl="1"/>
            <a:r>
              <a:rPr lang="en-US" dirty="0" smtClean="0"/>
              <a:t>In the Main</a:t>
            </a:r>
          </a:p>
          <a:p>
            <a:pPr lvl="1"/>
            <a:r>
              <a:rPr lang="en-US" dirty="0" smtClean="0"/>
              <a:t>Large</a:t>
            </a:r>
          </a:p>
          <a:p>
            <a:pPr lvl="1"/>
            <a:r>
              <a:rPr lang="en-US" dirty="0" smtClean="0"/>
              <a:t>To make greater/augment</a:t>
            </a:r>
          </a:p>
          <a:p>
            <a:pPr lvl="1"/>
            <a:r>
              <a:rPr lang="en-US" dirty="0" smtClean="0"/>
              <a:t>Material/real</a:t>
            </a:r>
          </a:p>
          <a:p>
            <a:pPr lvl="1"/>
            <a:r>
              <a:rPr lang="en-US" dirty="0" smtClean="0"/>
              <a:t>Excludes material qualifications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29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…increase…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Does it have to exist already?</a:t>
            </a:r>
          </a:p>
          <a:p>
            <a:r>
              <a:rPr lang="en-US" dirty="0" smtClean="0"/>
              <a:t>Can it just get better?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895600"/>
            <a:ext cx="60960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5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…its…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object (economic engagement) belongs to the prior subject (The United States federal government).</a:t>
            </a:r>
          </a:p>
          <a:p>
            <a:r>
              <a:rPr lang="en-US" dirty="0" smtClean="0"/>
              <a:t>Can it be an NGO or private entity? (Development!)</a:t>
            </a:r>
          </a:p>
          <a:p>
            <a:r>
              <a:rPr lang="en-US" dirty="0" smtClean="0"/>
              <a:t>Can it be cooperative/consultative?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8847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90600"/>
            <a:ext cx="7646811" cy="4301331"/>
          </a:xfrm>
        </p:spPr>
      </p:pic>
    </p:spTree>
    <p:extLst>
      <p:ext uri="{BB962C8B-B14F-4D97-AF65-F5344CB8AC3E}">
        <p14:creationId xmlns:p14="http://schemas.microsoft.com/office/powerpoint/2010/main" val="378432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…non-military…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endParaRPr lang="en-US" dirty="0" smtClean="0"/>
          </a:p>
          <a:p>
            <a:pPr lvl="1"/>
            <a:r>
              <a:rPr lang="en-US" dirty="0" smtClean="0"/>
              <a:t>Coast guard</a:t>
            </a:r>
          </a:p>
          <a:p>
            <a:pPr lvl="1"/>
            <a:r>
              <a:rPr lang="en-US" dirty="0" smtClean="0"/>
              <a:t>Army Corps of Engineers</a:t>
            </a:r>
          </a:p>
          <a:p>
            <a:pPr lvl="1"/>
            <a:r>
              <a:rPr lang="en-US" dirty="0" smtClean="0"/>
              <a:t>Non-military role</a:t>
            </a:r>
          </a:p>
          <a:p>
            <a:pPr lvl="2"/>
            <a:r>
              <a:rPr lang="en-US" dirty="0" smtClean="0"/>
              <a:t>Icebreakers</a:t>
            </a:r>
          </a:p>
          <a:p>
            <a:pPr lvl="2"/>
            <a:r>
              <a:rPr lang="en-US" dirty="0" smtClean="0"/>
              <a:t>Search and rescue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9686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321</TotalTime>
  <Words>522</Words>
  <Application>Microsoft Office PowerPoint</Application>
  <PresentationFormat>On-screen Show (4:3)</PresentationFormat>
  <Paragraphs>112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Tw Cen MT</vt:lpstr>
      <vt:lpstr>Wingdings</vt:lpstr>
      <vt:lpstr>Wingdings 2</vt:lpstr>
      <vt:lpstr>Median</vt:lpstr>
      <vt:lpstr>Its Our Party We Can Do What We Want: Topicality and Procedurals </vt:lpstr>
      <vt:lpstr>Basic Framework of Theoretical Arguments</vt:lpstr>
      <vt:lpstr>Topicality Proper</vt:lpstr>
      <vt:lpstr>Resolved: The United States Federal Government Should…</vt:lpstr>
      <vt:lpstr>…substantially…</vt:lpstr>
      <vt:lpstr>…increase…</vt:lpstr>
      <vt:lpstr>…its…</vt:lpstr>
      <vt:lpstr>PowerPoint Presentation</vt:lpstr>
      <vt:lpstr>…non-military…</vt:lpstr>
      <vt:lpstr>PowerPoint Presentation</vt:lpstr>
      <vt:lpstr>…exploration…</vt:lpstr>
      <vt:lpstr>…and/or…</vt:lpstr>
      <vt:lpstr>…development…</vt:lpstr>
      <vt:lpstr>…of the Earth’s oceans.</vt:lpstr>
      <vt:lpstr>Debating T Well</vt:lpstr>
      <vt:lpstr>Non Topicality Procedurals</vt:lpstr>
      <vt:lpstr>Are the Same As T!!!</vt:lpstr>
      <vt:lpstr>PowerPoint Presentation</vt:lpstr>
      <vt:lpstr>Framework</vt:lpstr>
      <vt:lpstr>Framework (2)</vt:lpstr>
      <vt:lpstr>Framework (3)</vt:lpstr>
      <vt:lpstr>Framework (4)</vt:lpstr>
      <vt:lpstr>Framework (5)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Its Our Party We Can Do What We Want: Topicality and Procedurals</dc:title>
  <dc:creator>Baxter</dc:creator>
  <cp:lastModifiedBy>Mike Baxter-Kauf</cp:lastModifiedBy>
  <cp:revision>23</cp:revision>
  <dcterms:created xsi:type="dcterms:W3CDTF">2013-06-27T02:40:14Z</dcterms:created>
  <dcterms:modified xsi:type="dcterms:W3CDTF">2014-08-05T17:19:11Z</dcterms:modified>
</cp:coreProperties>
</file>